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11" r:id="rId6"/>
  </p:sldMasterIdLst>
  <p:notesMasterIdLst>
    <p:notesMasterId r:id="rId15"/>
  </p:notesMasterIdLst>
  <p:handoutMasterIdLst>
    <p:handoutMasterId r:id="rId16"/>
  </p:handoutMasterIdLst>
  <p:sldIdLst>
    <p:sldId id="332" r:id="rId7"/>
    <p:sldId id="335" r:id="rId8"/>
    <p:sldId id="336" r:id="rId9"/>
    <p:sldId id="340" r:id="rId10"/>
    <p:sldId id="337" r:id="rId11"/>
    <p:sldId id="338" r:id="rId12"/>
    <p:sldId id="339" r:id="rId13"/>
    <p:sldId id="333" r:id="rId1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9"/>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68"/>
    <p:restoredTop sz="77371"/>
  </p:normalViewPr>
  <p:slideViewPr>
    <p:cSldViewPr snapToGrid="0">
      <p:cViewPr varScale="1">
        <p:scale>
          <a:sx n="46" d="100"/>
          <a:sy n="46" d="100"/>
        </p:scale>
        <p:origin x="32" y="16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4/13/2021</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4/13/2021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3628790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how physical objects such as walls can reduce the wireless signal and thus result in a slower speed. The further you are away from the router the weaker the signal.</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3977111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 expand this by asking Learners what they think could happen if people were able to steal the data that was being transmitted from their mobile devices such as phones. You could draw out the amount of personal data that is communicated like passwords and the threats that exist if someone were to steal this data.</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433917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Caesar Cipher is one of the most basic ciphers. It works by shifting letters a number of positions in the alphabet. The image show how the word HELLO would be encrypted using a shift of 13. This means that an A would be moved 13 places along the alphabet to become an 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3440744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40298855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D848DF0-097D-4560-9447-592EE2B146F6}"/>
              </a:ext>
            </a:extLst>
          </p:cNvPr>
          <p:cNvPicPr>
            <a:picLocks noChangeAspect="1"/>
          </p:cNvPicPr>
          <p:nvPr userDrawn="1"/>
        </p:nvPicPr>
        <p:blipFill>
          <a:blip r:embed="rId2">
            <a:extLst>
              <a:ext uri="{28A0092B-C50C-407E-A947-70E740481C1C}">
                <a14:useLocalDpi xmlns:a14="http://schemas.microsoft.com/office/drawing/2010/main" val="0"/>
              </a:ext>
            </a:extLst>
          </a:blip>
          <a:srcRect r="-367"/>
          <a:stretch>
            <a:fillRect/>
          </a:stretch>
        </p:blipFill>
        <p:spPr bwMode="auto">
          <a:xfrm>
            <a:off x="0" y="0"/>
            <a:ext cx="12252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2" name="Rectangle 11">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3" name="Rectangle 12">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707"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26"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4165931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
          </p:nvPr>
        </p:nvSpPr>
        <p:spPr>
          <a:xfrm>
            <a:off x="492125" y="1237785"/>
            <a:ext cx="11180867" cy="45952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vl4pPr>
              <a:lnSpc>
                <a:spcPct val="100000"/>
              </a:lnSpc>
              <a:spcAft>
                <a:spcPts val="0"/>
              </a:spcAft>
              <a:buClr>
                <a:schemeClr val="accent1"/>
              </a:buClr>
              <a:defRPr>
                <a:solidFill>
                  <a:srgbClr val="383838"/>
                </a:solidFill>
              </a:defRPr>
            </a:lvl4pPr>
            <a:lvl5pPr>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359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Click to 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92125" y="2361952"/>
            <a:ext cx="5332941" cy="3605743"/>
          </a:xfrm>
        </p:spPr>
        <p:txBody>
          <a:bodyPr/>
          <a:lstStyle>
            <a:lvl1pPr marL="342900" indent="-342900" algn="just">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2" name="Content Placeholder 3"/>
          <p:cNvSpPr>
            <a:spLocks noGrp="1"/>
          </p:cNvSpPr>
          <p:nvPr>
            <p:ph sz="quarter" idx="21"/>
          </p:nvPr>
        </p:nvSpPr>
        <p:spPr>
          <a:xfrm>
            <a:off x="6339947" y="2361951"/>
            <a:ext cx="5332941" cy="3605743"/>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276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68E74E5E-FCF5-49A9-B64D-DF3149C4A4D3}"/>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735799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53D234CD-759F-4F63-8BAE-5EF83F4A80C7}"/>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28285B74-8217-47D6-B1F9-41EF84375055}"/>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DA9028-E80A-4D10-A238-5C9D08569859}"/>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4" name="Content Placeholder 3"/>
          <p:cNvSpPr>
            <a:spLocks noGrp="1"/>
          </p:cNvSpPr>
          <p:nvPr>
            <p:ph sz="quarter" idx="19"/>
          </p:nvPr>
        </p:nvSpPr>
        <p:spPr>
          <a:xfrm>
            <a:off x="492125" y="2323016"/>
            <a:ext cx="3359945" cy="3608590"/>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41517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18" name="Text Placeholder 2"/>
          <p:cNvSpPr>
            <a:spLocks noGrp="1"/>
          </p:cNvSpPr>
          <p:nvPr>
            <p:ph idx="1"/>
          </p:nvPr>
        </p:nvSpPr>
        <p:spPr>
          <a:xfrm>
            <a:off x="492789" y="1631112"/>
            <a:ext cx="2606011"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56853" cy="4086426"/>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5690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Content Placeholder 5"/>
          <p:cNvSpPr>
            <a:spLocks noGrp="1"/>
          </p:cNvSpPr>
          <p:nvPr>
            <p:ph sz="quarter" idx="15"/>
          </p:nvPr>
        </p:nvSpPr>
        <p:spPr>
          <a:xfrm>
            <a:off x="9037638" y="1746560"/>
            <a:ext cx="2635250" cy="4086428"/>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92125" y="1746250"/>
            <a:ext cx="8335964"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35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Clr>
                <a:schemeClr val="accent1"/>
              </a:buClr>
              <a:buNone/>
              <a:defRPr/>
            </a:lvl1pPr>
          </a:lstStyle>
          <a:p>
            <a:pPr lvl="0"/>
            <a:r>
              <a:rPr lang="en-US" noProof="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Clr>
                <a:schemeClr val="accent1"/>
              </a:buClr>
              <a:buNone/>
              <a:defRPr/>
            </a:lvl1pPr>
          </a:lstStyle>
          <a:p>
            <a:pPr lvl="0"/>
            <a:r>
              <a:rPr lang="en-US" noProof="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Clr>
                <a:schemeClr val="accent1"/>
              </a:buClr>
              <a:buNone/>
              <a:defRPr/>
            </a:lvl1pPr>
          </a:lstStyle>
          <a:p>
            <a:pPr lvl="0"/>
            <a:r>
              <a:rPr lang="en-US" noProof="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Clr>
                <a:schemeClr val="accent1"/>
              </a:buClr>
              <a:buNone/>
              <a:defRPr/>
            </a:lvl1pPr>
          </a:lstStyle>
          <a:p>
            <a:pPr lvl="0"/>
            <a:r>
              <a:rPr lang="en-US" noProof="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475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342900" indent="-342900">
              <a:lnSpc>
                <a:spcPct val="100000"/>
              </a:lnSpc>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Clr>
                <a:schemeClr val="accent1"/>
              </a:buClr>
              <a:buNone/>
              <a:defRPr/>
            </a:lvl1pPr>
          </a:lstStyle>
          <a:p>
            <a:pPr lvl="0"/>
            <a:r>
              <a:rPr lang="en-US" noProof="0"/>
              <a:t>Click icon to add picture</a:t>
            </a:r>
          </a:p>
        </p:txBody>
      </p:sp>
    </p:spTree>
    <p:extLst>
      <p:ext uri="{BB962C8B-B14F-4D97-AF65-F5344CB8AC3E}">
        <p14:creationId xmlns:p14="http://schemas.microsoft.com/office/powerpoint/2010/main" val="3793475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52181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235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E5033D9-3668-4017-A592-1CF34695B2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45C7479-AFA1-44A4-A0E2-206B7FC5D44C}"/>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8"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9"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990" y="-948607"/>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982614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Slide for Full Width Us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187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sp>
        <p:nvSpPr>
          <p:cNvPr id="2" name="TextBox 26">
            <a:extLst>
              <a:ext uri="{FF2B5EF4-FFF2-40B4-BE49-F238E27FC236}">
                <a16:creationId xmlns:a16="http://schemas.microsoft.com/office/drawing/2014/main" id="{AECFDFC3-E8F8-4A3B-A7B5-C494553698E7}"/>
              </a:ext>
            </a:extLst>
          </p:cNvPr>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5593C93C-1E5D-4C19-8510-510953C83CCF}"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4" name="TextBox 3">
            <a:extLst>
              <a:ext uri="{FF2B5EF4-FFF2-40B4-BE49-F238E27FC236}">
                <a16:creationId xmlns:a16="http://schemas.microsoft.com/office/drawing/2014/main" id="{0511EA66-8035-4072-B874-ABE710416AFE}"/>
              </a:ext>
            </a:extLst>
          </p:cNvPr>
          <p:cNvSpPr txBox="1">
            <a:spLocks noChangeArrowheads="1"/>
          </p:cNvSpPr>
          <p:nvPr userDrawn="1"/>
        </p:nvSpPr>
        <p:spPr bwMode="auto">
          <a:xfrm>
            <a:off x="1757182" y="6432905"/>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705691CA-1385-4202-BB32-7980FD0D4BC4}"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A9C7212D-F60C-4C2D-A508-E9F1C351B12C}"/>
              </a:ext>
            </a:extLst>
          </p:cNvPr>
          <p:cNvSpPr>
            <a:spLocks noChangeArrowheads="1"/>
          </p:cNvSpPr>
          <p:nvPr userDrawn="1"/>
        </p:nvSpPr>
        <p:spPr bwMode="auto">
          <a:xfrm>
            <a:off x="1114791" y="536644"/>
            <a:ext cx="4403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Thank You</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Danke</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Merci</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谢谢</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ありがとう</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Gracias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Kiitos</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ko-KR" altLang="en-US" sz="3600" b="1" i="0" u="none" strike="noStrike" kern="1200" cap="none" spc="0" normalizeH="0" baseline="0" noProof="0">
                <a:ln>
                  <a:noFill/>
                </a:ln>
                <a:solidFill>
                  <a:prstClr val="white"/>
                </a:solidFill>
                <a:effectLst/>
                <a:uLnTx/>
                <a:uFillTx/>
                <a:latin typeface="Calibri" charset="0"/>
                <a:cs typeface="+mn-cs"/>
              </a:rPr>
              <a:t>감사합니다</a:t>
            </a:r>
            <a:endParaRPr kumimoji="0" lang="ko-KR" altLang="en-US" sz="3600" b="0" i="0" u="none" strike="noStrike" kern="1200" cap="none" spc="0" normalizeH="0" baseline="0" noProof="0">
              <a:ln>
                <a:noFill/>
              </a:ln>
              <a:solidFill>
                <a:prstClr val="white"/>
              </a:solidFill>
              <a:effectLst/>
              <a:uLnTx/>
              <a:uFillTx/>
              <a:latin typeface="Calibri" charset="0"/>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rPr>
              <a:t>धन्यवाद</a:t>
            </a:r>
            <a:endParaRPr kumimoji="0" 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e-IL" sz="3600" b="0" i="0" u="none" strike="noStrike" kern="1200" cap="none" spc="0" normalizeH="0" baseline="0" noProof="0">
                <a:ln>
                  <a:noFill/>
                </a:ln>
                <a:solidFill>
                  <a:prstClr val="white"/>
                </a:solidFill>
                <a:effectLst/>
                <a:uLnTx/>
                <a:uFillTx/>
                <a:latin typeface="Calibri" charset="0"/>
                <a:ea typeface="ＭＳ Ｐゴシック" charset="-128"/>
                <a:cs typeface="Arial" panose="020B0604020202020204" pitchFamily="34" charset="0"/>
              </a:rPr>
              <a:t>תודה</a:t>
            </a:r>
            <a:endPar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endParaRPr>
          </a:p>
        </p:txBody>
      </p:sp>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8" name="Picture 7">
            <a:extLst>
              <a:ext uri="{FF2B5EF4-FFF2-40B4-BE49-F238E27FC236}">
                <a16:creationId xmlns:a16="http://schemas.microsoft.com/office/drawing/2014/main" id="{974530B3-2C71-47A4-BAB2-78A35EAF1A59}"/>
              </a:ext>
            </a:extLst>
          </p:cNvPr>
          <p:cNvPicPr>
            <a:picLocks noChangeAspect="1"/>
          </p:cNvPicPr>
          <p:nvPr userDrawn="1"/>
        </p:nvPicPr>
        <p:blipFill>
          <a:blip r:embed="rId2"/>
          <a:stretch>
            <a:fillRect/>
          </a:stretch>
        </p:blipFill>
        <p:spPr>
          <a:xfrm>
            <a:off x="6482271" y="3123385"/>
            <a:ext cx="4201604" cy="611230"/>
          </a:xfrm>
          <a:prstGeom prst="rect">
            <a:avLst/>
          </a:prstGeom>
        </p:spPr>
      </p:pic>
    </p:spTree>
    <p:extLst>
      <p:ext uri="{BB962C8B-B14F-4D97-AF65-F5344CB8AC3E}">
        <p14:creationId xmlns:p14="http://schemas.microsoft.com/office/powerpoint/2010/main" val="923404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EF865F52-F038-9143-B10F-EC315F327B49}"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3" name="TextBox 2"/>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23CA994-01FB-B24C-A927-7E3417958BAD}"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4" name="Rectangle 3"/>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p:cNvSpPr>
            <a:spLocks noChangeArrowheads="1"/>
          </p:cNvSpPr>
          <p:nvPr userDrawn="1"/>
        </p:nvSpPr>
        <p:spPr bwMode="auto">
          <a:xfrm>
            <a:off x="728663" y="4800600"/>
            <a:ext cx="543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br>
            <a:r>
              <a:rPr kumimoji="0" lang="en-US" altLang="x-none" sz="1200" b="0" i="0" u="none" strike="noStrike" kern="1200" cap="none" spc="0" normalizeH="0" baseline="0" noProof="0" err="1">
                <a:ln>
                  <a:noFill/>
                </a:ln>
                <a:solidFill>
                  <a:prstClr val="white"/>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/company/policies/trademarks</a:t>
            </a:r>
          </a:p>
        </p:txBody>
      </p:sp>
      <p:sp>
        <p:nvSpPr>
          <p:cNvPr id="9" name="TextBox 20"/>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rPr>
              <a:t>© 2018 Arm Limited </a:t>
            </a:r>
          </a:p>
        </p:txBody>
      </p:sp>
      <p:pic>
        <p:nvPicPr>
          <p:cNvPr id="8" name="Picture 7">
            <a:extLst>
              <a:ext uri="{FF2B5EF4-FFF2-40B4-BE49-F238E27FC236}">
                <a16:creationId xmlns:a16="http://schemas.microsoft.com/office/drawing/2014/main" id="{3CE9EDFC-9DD0-4ADC-9DE6-C6516087E64B}"/>
              </a:ext>
            </a:extLst>
          </p:cNvPr>
          <p:cNvPicPr>
            <a:picLocks noChangeAspect="1"/>
          </p:cNvPicPr>
          <p:nvPr userDrawn="1"/>
        </p:nvPicPr>
        <p:blipFill>
          <a:blip r:embed="rId2"/>
          <a:stretch>
            <a:fillRect/>
          </a:stretch>
        </p:blipFill>
        <p:spPr>
          <a:xfrm>
            <a:off x="6860962" y="3123385"/>
            <a:ext cx="4201604" cy="611230"/>
          </a:xfrm>
          <a:prstGeom prst="rect">
            <a:avLst/>
          </a:prstGeom>
        </p:spPr>
      </p:pic>
    </p:spTree>
    <p:extLst>
      <p:ext uri="{BB962C8B-B14F-4D97-AF65-F5344CB8AC3E}">
        <p14:creationId xmlns:p14="http://schemas.microsoft.com/office/powerpoint/2010/main" val="26839183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BF7399-A5A6-45BA-979D-565957665B70}"/>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57ADA842-6E77-49F5-886C-490811425F6D}"/>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9" name="Picture 8">
            <a:extLst>
              <a:ext uri="{FF2B5EF4-FFF2-40B4-BE49-F238E27FC236}">
                <a16:creationId xmlns:a16="http://schemas.microsoft.com/office/drawing/2014/main" id="{0EED0DA2-9043-4185-9741-3FE4180093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Click to 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342900" indent="-342900">
              <a:buClr>
                <a:schemeClr val="bg1"/>
              </a:buClr>
              <a:buFont typeface="Arial" charset="0"/>
              <a:buChar cha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450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5C61611-3300-41F4-84AB-94B0AEB16E06}"/>
              </a:ext>
            </a:extLst>
          </p:cNvPr>
          <p:cNvPicPr>
            <a:picLocks noChangeAspect="1"/>
          </p:cNvPicPr>
          <p:nvPr userDrawn="1"/>
        </p:nvPicPr>
        <p:blipFill>
          <a:blip r:embed="rId2">
            <a:extLst>
              <a:ext uri="{28A0092B-C50C-407E-A947-70E740481C1C}">
                <a14:useLocalDpi xmlns:a14="http://schemas.microsoft.com/office/drawing/2010/main" val="0"/>
              </a:ext>
            </a:extLst>
          </a:blip>
          <a:srcRect t="-2"/>
          <a:stretch>
            <a:fillRect/>
          </a:stretch>
        </p:blipFill>
        <p:spPr bwMode="auto">
          <a:xfrm>
            <a:off x="0" y="0"/>
            <a:ext cx="12225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349E85A-37F4-4B10-9CEF-826A13263882}"/>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7"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8"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24915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12829B4-F003-443D-BAAD-D767D7607653}"/>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333E48"/>
              </a:solidFill>
              <a:effectLst/>
              <a:uLnTx/>
              <a:uFillTx/>
              <a:latin typeface="Calibri" charset="0"/>
              <a:ea typeface="ＭＳ Ｐゴシック" charset="0"/>
              <a:cs typeface="ＭＳ Ｐゴシック" charset="0"/>
            </a:endParaRPr>
          </a:p>
        </p:txBody>
      </p:sp>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hasCustomPrompt="1"/>
          </p:nvPr>
        </p:nvSpPr>
        <p:spPr>
          <a:xfrm>
            <a:off x="6294006" y="5562481"/>
            <a:ext cx="5041572" cy="239159"/>
          </a:xfrm>
        </p:spPr>
        <p:txBody>
          <a:bodyPr/>
          <a:lstStyle>
            <a:lvl1pPr algn="r">
              <a:spcAft>
                <a:spcPts val="600"/>
              </a:spcAft>
              <a:defRPr sz="2000">
                <a:solidFill>
                  <a:schemeClr val="bg1"/>
                </a:solidFill>
              </a:defRPr>
            </a:lvl1pPr>
          </a:lstStyle>
          <a:p>
            <a:pPr lvl="0"/>
            <a:r>
              <a:rPr lang="en-US"/>
              <a:t>Author</a:t>
            </a:r>
          </a:p>
        </p:txBody>
      </p:sp>
      <p:sp>
        <p:nvSpPr>
          <p:cNvPr id="22" name="Text Placeholder 28"/>
          <p:cNvSpPr>
            <a:spLocks noGrp="1"/>
          </p:cNvSpPr>
          <p:nvPr>
            <p:ph type="body" sz="quarter" idx="13" hasCustomPrompt="1"/>
          </p:nvPr>
        </p:nvSpPr>
        <p:spPr>
          <a:xfrm>
            <a:off x="6294006" y="5872361"/>
            <a:ext cx="5041572" cy="239159"/>
          </a:xfrm>
        </p:spPr>
        <p:txBody>
          <a:bodyPr/>
          <a:lstStyle>
            <a:lvl1pPr algn="r">
              <a:spcAft>
                <a:spcPts val="600"/>
              </a:spcAft>
              <a:defRPr sz="2000">
                <a:solidFill>
                  <a:schemeClr val="bg1"/>
                </a:solidFill>
              </a:defRPr>
            </a:lvl1pPr>
          </a:lstStyle>
          <a:p>
            <a:pPr lvl="0"/>
            <a:r>
              <a:rPr lang="en-US"/>
              <a:t>Date</a:t>
            </a:r>
          </a:p>
        </p:txBody>
      </p:sp>
      <p:sp>
        <p:nvSpPr>
          <p:cNvPr id="23" name="Text Placeholder 3"/>
          <p:cNvSpPr>
            <a:spLocks noGrp="1"/>
          </p:cNvSpPr>
          <p:nvPr>
            <p:ph type="body" sz="quarter" idx="14"/>
          </p:nvPr>
        </p:nvSpPr>
        <p:spPr>
          <a:xfrm>
            <a:off x="7071306" y="1639338"/>
            <a:ext cx="4268207" cy="289871"/>
          </a:xfrm>
        </p:spPr>
        <p:txBody>
          <a:bodyPr/>
          <a:lstStyle>
            <a:lvl1pPr marL="0" indent="0" algn="r">
              <a:buNone/>
              <a:defRPr sz="2400" baseline="0">
                <a:solidFill>
                  <a:schemeClr val="bg1"/>
                </a:solidFill>
              </a:defRPr>
            </a:lvl1pPr>
          </a:lstStyle>
          <a:p>
            <a:pPr lvl="0"/>
            <a:r>
              <a:rPr lang="en-US"/>
              <a:t>Click to edit Master text styles</a:t>
            </a:r>
          </a:p>
        </p:txBody>
      </p:sp>
      <p:pic>
        <p:nvPicPr>
          <p:cNvPr id="11" name="Picture 10">
            <a:extLst>
              <a:ext uri="{FF2B5EF4-FFF2-40B4-BE49-F238E27FC236}">
                <a16:creationId xmlns:a16="http://schemas.microsoft.com/office/drawing/2014/main" id="{899C5097-7251-45E1-B2AF-B137762C7DCF}"/>
              </a:ext>
            </a:extLst>
          </p:cNvPr>
          <p:cNvPicPr>
            <a:picLocks noChangeAspect="1"/>
          </p:cNvPicPr>
          <p:nvPr userDrawn="1"/>
        </p:nvPicPr>
        <p:blipFill>
          <a:blip r:embed="rId2"/>
          <a:stretch>
            <a:fillRect/>
          </a:stretch>
        </p:blipFill>
        <p:spPr>
          <a:xfrm>
            <a:off x="804863" y="1731920"/>
            <a:ext cx="4040830" cy="587841"/>
          </a:xfrm>
          <a:prstGeom prst="rect">
            <a:avLst/>
          </a:prstGeom>
        </p:spPr>
      </p:pic>
    </p:spTree>
    <p:extLst>
      <p:ext uri="{BB962C8B-B14F-4D97-AF65-F5344CB8AC3E}">
        <p14:creationId xmlns:p14="http://schemas.microsoft.com/office/powerpoint/2010/main" val="3638554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E11C1B9F-CF01-4B19-871A-0E835AC194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2B52B8-B955-4011-BA1B-3F562C2B9721}"/>
              </a:ext>
            </a:extLst>
          </p:cNvPr>
          <p:cNvSpPr/>
          <p:nvPr userDrawn="1"/>
        </p:nvSpPr>
        <p:spPr>
          <a:xfrm>
            <a:off x="9145588" y="0"/>
            <a:ext cx="94456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29C667FE-5F49-4902-BA4E-5F42CE73BF8F}"/>
              </a:ext>
            </a:extLst>
          </p:cNvPr>
          <p:cNvSpPr/>
          <p:nvPr userDrawn="1"/>
        </p:nvSpPr>
        <p:spPr>
          <a:xfrm rot="5400000">
            <a:off x="5618956" y="-781843"/>
            <a:ext cx="954087" cy="12192000"/>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0"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8"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a:t>Sub header if needed</a:t>
            </a:r>
          </a:p>
        </p:txBody>
      </p:sp>
      <p:pic>
        <p:nvPicPr>
          <p:cNvPr id="9" name="Picture 8">
            <a:extLst>
              <a:ext uri="{FF2B5EF4-FFF2-40B4-BE49-F238E27FC236}">
                <a16:creationId xmlns:a16="http://schemas.microsoft.com/office/drawing/2014/main" id="{6D1E5EE6-EC60-4F36-8250-F6D27EEE174F}"/>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3684772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5B8B71E0-69B2-4405-92A4-A8D4317D90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B01617F-3437-4EA0-9F3A-35641BDCD476}"/>
              </a:ext>
            </a:extLst>
          </p:cNvPr>
          <p:cNvSpPr/>
          <p:nvPr userDrawn="1"/>
        </p:nvSpPr>
        <p:spPr>
          <a:xfrm>
            <a:off x="2473325" y="5788025"/>
            <a:ext cx="5715000" cy="957263"/>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B93C7CB8-D0ED-4CBB-A14C-0F5A992AEC32}"/>
              </a:ext>
            </a:extLst>
          </p:cNvPr>
          <p:cNvSpPr/>
          <p:nvPr userDrawn="1"/>
        </p:nvSpPr>
        <p:spPr>
          <a:xfrm rot="5400000">
            <a:off x="8668545" y="3399631"/>
            <a:ext cx="950912" cy="3825875"/>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986458DA-6FE5-4EAB-9430-95208E73E3F5}"/>
              </a:ext>
            </a:extLst>
          </p:cNvPr>
          <p:cNvSpPr/>
          <p:nvPr userDrawn="1"/>
        </p:nvSpPr>
        <p:spPr>
          <a:xfrm rot="5400000">
            <a:off x="8661400" y="-395287"/>
            <a:ext cx="2852737" cy="3798888"/>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EFCF160-BBA0-4263-8872-2E8BE7E83267}"/>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575840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80CE8D38-A1A3-42B2-A2B4-D2CAD399E6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895B2B-A497-48E9-ADEB-D02F00658322}"/>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CE5602E1-3D6F-4250-94C4-9D35DC940925}"/>
              </a:ext>
            </a:extLst>
          </p:cNvPr>
          <p:cNvSpPr/>
          <p:nvPr userDrawn="1"/>
        </p:nvSpPr>
        <p:spPr>
          <a:xfrm rot="5400000">
            <a:off x="7238207" y="70644"/>
            <a:ext cx="952500" cy="2865437"/>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39F608C9-DD55-416C-933C-355A9DCB6145}"/>
              </a:ext>
            </a:extLst>
          </p:cNvPr>
          <p:cNvSpPr/>
          <p:nvPr userDrawn="1"/>
        </p:nvSpPr>
        <p:spPr>
          <a:xfrm>
            <a:off x="2473325" y="4838700"/>
            <a:ext cx="5715000" cy="955675"/>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39B99F94-93C6-4007-A4D0-E71FCE85B904}"/>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00547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C76D8CDB-659F-4586-B25C-B4DE95CC43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D1C067D-A19A-479C-9DB4-AD81E6604607}"/>
              </a:ext>
            </a:extLst>
          </p:cNvPr>
          <p:cNvSpPr/>
          <p:nvPr userDrawn="1"/>
        </p:nvSpPr>
        <p:spPr>
          <a:xfrm>
            <a:off x="2473325" y="4838700"/>
            <a:ext cx="5715000" cy="955675"/>
          </a:xfrm>
          <a:prstGeom prst="rect">
            <a:avLst/>
          </a:prstGeom>
          <a:solidFill>
            <a:srgbClr val="FFC6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7" name="Rectangle 6">
            <a:extLst>
              <a:ext uri="{FF2B5EF4-FFF2-40B4-BE49-F238E27FC236}">
                <a16:creationId xmlns:a16="http://schemas.microsoft.com/office/drawing/2014/main" id="{928ACF3F-3E27-461E-9EDA-788397E79711}"/>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5D8FA392-092A-4708-90F0-75F695B65C9A}"/>
              </a:ext>
            </a:extLst>
          </p:cNvPr>
          <p:cNvSpPr/>
          <p:nvPr userDrawn="1"/>
        </p:nvSpPr>
        <p:spPr>
          <a:xfrm rot="5400000">
            <a:off x="7238207" y="70644"/>
            <a:ext cx="952500" cy="2865437"/>
          </a:xfrm>
          <a:prstGeom prst="rect">
            <a:avLst/>
          </a:prstGeom>
          <a:solidFill>
            <a:srgbClr val="FF69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5602A8C-9823-4809-982C-93956DD56D78}"/>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279480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hasCustomPrompt="1"/>
          </p:nvPr>
        </p:nvSpPr>
        <p:spPr>
          <a:xfrm>
            <a:off x="505619" y="1248319"/>
            <a:ext cx="11180762" cy="4361361"/>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672783">
              <a:lnSpc>
                <a:spcPct val="100000"/>
              </a:lnSpc>
              <a:spcAft>
                <a:spcPts val="0"/>
              </a:spcAft>
              <a:defRPr>
                <a:solidFill>
                  <a:schemeClr val="tx2"/>
                </a:solidFill>
              </a:defRPr>
            </a:lvl2pPr>
            <a:lvl3pPr marL="947103">
              <a:lnSpc>
                <a:spcPct val="100000"/>
              </a:lnSpc>
              <a:spcAft>
                <a:spcPts val="0"/>
              </a:spcAft>
              <a:defRPr>
                <a:solidFill>
                  <a:schemeClr val="tx2"/>
                </a:solidFill>
              </a:defRPr>
            </a:lvl3pPr>
            <a:lvl4pPr marL="1293178">
              <a:lnSpc>
                <a:spcPct val="100000"/>
              </a:lnSpc>
              <a:spcAft>
                <a:spcPts val="0"/>
              </a:spcAft>
              <a:defRPr>
                <a:solidFill>
                  <a:schemeClr val="tx2"/>
                </a:solidFill>
              </a:defRPr>
            </a:lvl4pPr>
            <a:lvl5pPr marL="1518603">
              <a:lnSpc>
                <a:spcPct val="100000"/>
              </a:lnSpc>
              <a:spcAft>
                <a:spcPts val="0"/>
              </a:spcAft>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89802510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lang="en-US"/>
              <a:t>Click to edit Master title style</a:t>
            </a: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A close up of a sign&#10;&#10;Description generated with very high confidence">
            <a:extLst>
              <a:ext uri="{FF2B5EF4-FFF2-40B4-BE49-F238E27FC236}">
                <a16:creationId xmlns:a16="http://schemas.microsoft.com/office/drawing/2014/main" id="{85C44994-EE29-4E68-942C-33DEE4CDA452}"/>
              </a:ext>
            </a:extLst>
          </p:cNvPr>
          <p:cNvPicPr>
            <a:picLocks noChangeAspect="1"/>
          </p:cNvPicPr>
          <p:nvPr userDrawn="1"/>
        </p:nvPicPr>
        <p:blipFill>
          <a:blip r:embed="rId25"/>
          <a:stretch>
            <a:fillRect/>
          </a:stretch>
        </p:blipFill>
        <p:spPr>
          <a:xfrm>
            <a:off x="9155113" y="6416914"/>
            <a:ext cx="2904881" cy="349690"/>
          </a:xfrm>
          <a:prstGeom prst="rect">
            <a:avLst/>
          </a:prstGeom>
        </p:spPr>
      </p:pic>
      <p:sp>
        <p:nvSpPr>
          <p:cNvPr id="1029" name="TextBox 26"/>
          <p:cNvSpPr txBox="1">
            <a:spLocks noChangeArrowheads="1"/>
          </p:cNvSpPr>
          <p:nvPr userDrawn="1"/>
        </p:nvSpPr>
        <p:spPr bwMode="auto">
          <a:xfrm flipH="1">
            <a:off x="1485798" y="6347664"/>
            <a:ext cx="109203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682C2D1-8EA8-E748-B66F-74D4D53CF8F8}"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sp>
        <p:nvSpPr>
          <p:cNvPr id="4" name="Footer Placeholder 3">
            <a:extLst>
              <a:ext uri="{FF2B5EF4-FFF2-40B4-BE49-F238E27FC236}">
                <a16:creationId xmlns:a16="http://schemas.microsoft.com/office/drawing/2014/main" id="{F4AB6087-5F79-4BE7-942A-42714288F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77916495"/>
      </p:ext>
    </p:extLst>
  </p:cSld>
  <p:clrMap bg1="lt1" tx1="dk1" bg2="lt2" tx2="dk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4" r:id="rId13"/>
    <p:sldLayoutId id="2147485525" r:id="rId14"/>
    <p:sldLayoutId id="2147485526" r:id="rId15"/>
    <p:sldLayoutId id="2147485527" r:id="rId16"/>
    <p:sldLayoutId id="2147485528" r:id="rId17"/>
    <p:sldLayoutId id="2147485529" r:id="rId18"/>
    <p:sldLayoutId id="2147485530" r:id="rId19"/>
    <p:sldLayoutId id="2147485531" r:id="rId20"/>
    <p:sldLayoutId id="2147485532" r:id="rId21"/>
    <p:sldLayoutId id="2147485533" r:id="rId22"/>
    <p:sldLayoutId id="2147485534" r:id="rId2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hyperlink" Target="https://creativecommons.org/licenses/by-nc/3.0/" TargetMode="External"/><Relationship Id="rId4" Type="http://schemas.openxmlformats.org/officeDocument/2006/relationships/hyperlink" Target="http://www.securitybydefault.com/2014/10/6-herramientas-para-la-identificacion.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hyperlink" Target="https://creativecommons.org/licenses/by-sa/3.0/" TargetMode="External"/><Relationship Id="rId4" Type="http://schemas.openxmlformats.org/officeDocument/2006/relationships/hyperlink" Target="http://www.bb-pr.net/departamento-de-justicia-revelara-datos-que-extraen-de-celulare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askleo.com/how-do-i-encrypt-email/?replytocom%3D448194" TargetMode="External"/><Relationship Id="rId2" Type="http://schemas.openxmlformats.org/officeDocument/2006/relationships/image" Target="../media/image12.jpg"/><Relationship Id="rId1" Type="http://schemas.openxmlformats.org/officeDocument/2006/relationships/slideLayout" Target="../slideLayouts/slideLayout10.xml"/><Relationship Id="rId4" Type="http://schemas.openxmlformats.org/officeDocument/2006/relationships/hyperlink" Target="https://creativecommons.org/licenses/by-nc-nd/3.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hyperlink" Target="https://creativecommons.org/licenses/by-sa/3.0/" TargetMode="External"/><Relationship Id="rId4" Type="http://schemas.openxmlformats.org/officeDocument/2006/relationships/hyperlink" Target="https://en.wikipedia.org/wiki/ROT13"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F7DBC35-9129-4A27-9BE1-9D26C0D0B0D4}"/>
              </a:ext>
            </a:extLst>
          </p:cNvPr>
          <p:cNvSpPr>
            <a:spLocks noGrp="1"/>
          </p:cNvSpPr>
          <p:nvPr>
            <p:ph type="body" sz="quarter" idx="12"/>
          </p:nvPr>
        </p:nvSpPr>
        <p:spPr>
          <a:xfrm>
            <a:off x="7430841" y="1367233"/>
            <a:ext cx="4264272" cy="295077"/>
          </a:xfrm>
        </p:spPr>
        <p:txBody>
          <a:bodyPr/>
          <a:lstStyle/>
          <a:p>
            <a:pPr marL="0" indent="0">
              <a:buNone/>
            </a:pPr>
            <a:r>
              <a:rPr lang="en-GB" sz="2400" dirty="0"/>
              <a:t>Lesson 10</a:t>
            </a:r>
          </a:p>
        </p:txBody>
      </p:sp>
      <p:sp>
        <p:nvSpPr>
          <p:cNvPr id="2" name="Title 1"/>
          <p:cNvSpPr>
            <a:spLocks noGrp="1"/>
          </p:cNvSpPr>
          <p:nvPr>
            <p:ph type="title"/>
          </p:nvPr>
        </p:nvSpPr>
        <p:spPr>
          <a:xfrm>
            <a:off x="6649606" y="2306682"/>
            <a:ext cx="5045507" cy="1556425"/>
          </a:xfrm>
        </p:spPr>
        <p:txBody>
          <a:bodyPr/>
          <a:lstStyle/>
          <a:p>
            <a:r>
              <a:rPr lang="en-US" dirty="0">
                <a:latin typeface="Lato" panose="020F0502020204030203" pitchFamily="34" charset="0"/>
                <a:ea typeface="Lato" panose="020F0502020204030203" pitchFamily="34" charset="0"/>
                <a:cs typeface="Lato" panose="020F0502020204030203" pitchFamily="34" charset="0"/>
              </a:rPr>
              <a:t>Radio Communication and Ciphers</a:t>
            </a:r>
          </a:p>
        </p:txBody>
      </p:sp>
      <p:pic>
        <p:nvPicPr>
          <p:cNvPr id="8" name="Picture 7">
            <a:extLst>
              <a:ext uri="{FF2B5EF4-FFF2-40B4-BE49-F238E27FC236}">
                <a16:creationId xmlns:a16="http://schemas.microsoft.com/office/drawing/2014/main" id="{CD012B5F-0637-4CE5-B949-1A777FCF8A34}"/>
              </a:ext>
            </a:extLst>
          </p:cNvPr>
          <p:cNvPicPr>
            <a:picLocks noChangeAspect="1"/>
          </p:cNvPicPr>
          <p:nvPr/>
        </p:nvPicPr>
        <p:blipFill>
          <a:blip r:embed="rId4"/>
          <a:stretch>
            <a:fillRect/>
          </a:stretch>
        </p:blipFill>
        <p:spPr>
          <a:xfrm>
            <a:off x="7414142" y="5948660"/>
            <a:ext cx="4280971" cy="622776"/>
          </a:xfrm>
          <a:prstGeom prst="rect">
            <a:avLst/>
          </a:prstGeom>
        </p:spPr>
      </p:pic>
    </p:spTree>
    <p:extLst>
      <p:ext uri="{BB962C8B-B14F-4D97-AF65-F5344CB8AC3E}">
        <p14:creationId xmlns:p14="http://schemas.microsoft.com/office/powerpoint/2010/main" val="2347428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CF7-99B0-4E55-AB7F-A2DA4EB63FE8}"/>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Radio Communication</a:t>
            </a:r>
          </a:p>
        </p:txBody>
      </p:sp>
      <p:sp>
        <p:nvSpPr>
          <p:cNvPr id="3" name="Content Placeholder 2">
            <a:extLst>
              <a:ext uri="{FF2B5EF4-FFF2-40B4-BE49-F238E27FC236}">
                <a16:creationId xmlns:a16="http://schemas.microsoft.com/office/drawing/2014/main" id="{B4ABD0FF-6D05-4BC0-9EA3-0D47881FB96E}"/>
              </a:ext>
            </a:extLst>
          </p:cNvPr>
          <p:cNvSpPr>
            <a:spLocks noGrp="1"/>
          </p:cNvSpPr>
          <p:nvPr>
            <p:ph idx="1"/>
          </p:nvPr>
        </p:nvSpPr>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Mobile devices need to communicate with other devices</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If you use a smartphone to connect to the internet you use </a:t>
            </a: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radio waves</a:t>
            </a:r>
            <a:r>
              <a:rPr lang="en-GB" dirty="0">
                <a:latin typeface="Lato" panose="020F0502020204030203" pitchFamily="34" charset="0"/>
                <a:ea typeface="Lato" panose="020F0502020204030203" pitchFamily="34" charset="0"/>
                <a:cs typeface="Lato" panose="020F0502020204030203" pitchFamily="34" charset="0"/>
              </a:rPr>
              <a:t> to do this</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The strength of the signal varies as you move further away from the </a:t>
            </a: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transmitter</a:t>
            </a:r>
          </a:p>
          <a:p>
            <a:pPr>
              <a:spcBef>
                <a:spcPts val="1200"/>
              </a:spcBef>
            </a:pP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Physical objects </a:t>
            </a:r>
            <a:r>
              <a:rPr lang="en-GB" dirty="0">
                <a:latin typeface="Lato" panose="020F0502020204030203" pitchFamily="34" charset="0"/>
                <a:ea typeface="Lato" panose="020F0502020204030203" pitchFamily="34" charset="0"/>
                <a:cs typeface="Lato" panose="020F0502020204030203" pitchFamily="34" charset="0"/>
              </a:rPr>
              <a:t>which get in the way also reduce the signal strength</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As the signal strength gets weaker the speed of the data transfer slows</a:t>
            </a:r>
          </a:p>
        </p:txBody>
      </p:sp>
      <p:pic>
        <p:nvPicPr>
          <p:cNvPr id="5" name="Picture 4" descr="6 herramientas para la identificación de redes wireless en ...">
            <a:extLst>
              <a:ext uri="{FF2B5EF4-FFF2-40B4-BE49-F238E27FC236}">
                <a16:creationId xmlns:a16="http://schemas.microsoft.com/office/drawing/2014/main" id="{F00D635B-4C76-DC45-8D93-CAE66BB55B7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414933" y="3936124"/>
            <a:ext cx="2101658" cy="1849459"/>
          </a:xfrm>
          <a:prstGeom prst="rect">
            <a:avLst/>
          </a:prstGeom>
        </p:spPr>
      </p:pic>
      <p:sp>
        <p:nvSpPr>
          <p:cNvPr id="6" name="TextBox 5">
            <a:extLst>
              <a:ext uri="{FF2B5EF4-FFF2-40B4-BE49-F238E27FC236}">
                <a16:creationId xmlns:a16="http://schemas.microsoft.com/office/drawing/2014/main" id="{7B2BB168-590D-FE47-877B-14E035306455}"/>
              </a:ext>
            </a:extLst>
          </p:cNvPr>
          <p:cNvSpPr txBox="1"/>
          <p:nvPr/>
        </p:nvSpPr>
        <p:spPr>
          <a:xfrm>
            <a:off x="9414933" y="5878364"/>
            <a:ext cx="2101658" cy="276999"/>
          </a:xfrm>
          <a:prstGeom prst="rect">
            <a:avLst/>
          </a:prstGeom>
          <a:noFill/>
        </p:spPr>
        <p:txBody>
          <a:bodyPr wrap="square" lIns="0" tIns="0" rIns="0" bIns="0" rtlCol="0">
            <a:spAutoFit/>
          </a:bodyPr>
          <a:lstStyle/>
          <a:p>
            <a:r>
              <a:rPr lang="en-US" sz="900">
                <a:hlinkClick r:id="rId4" tooltip="http://www.securitybydefault.com/2014/10/6-herramientas-para-la-identificacion.html"/>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1202360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C3C75-57CB-0C45-A324-9B551C61FC29}"/>
              </a:ext>
            </a:extLst>
          </p:cNvPr>
          <p:cNvSpPr>
            <a:spLocks noGrp="1"/>
          </p:cNvSpPr>
          <p:nvPr>
            <p:ph type="title"/>
          </p:nvPr>
        </p:nvSpPr>
        <p:spPr/>
        <p:txBody>
          <a:bodyPr/>
          <a:lstStyle/>
          <a:p>
            <a:r>
              <a:rPr lang="en-US" dirty="0">
                <a:latin typeface="Lato" panose="020F0502020204030203" pitchFamily="34" charset="0"/>
              </a:rPr>
              <a:t>Security</a:t>
            </a:r>
          </a:p>
        </p:txBody>
      </p:sp>
      <p:sp>
        <p:nvSpPr>
          <p:cNvPr id="3" name="Content Placeholder 2">
            <a:extLst>
              <a:ext uri="{FF2B5EF4-FFF2-40B4-BE49-F238E27FC236}">
                <a16:creationId xmlns:a16="http://schemas.microsoft.com/office/drawing/2014/main" id="{1A216025-786F-3D4F-96C5-3A9E92E8D756}"/>
              </a:ext>
            </a:extLst>
          </p:cNvPr>
          <p:cNvSpPr>
            <a:spLocks noGrp="1"/>
          </p:cNvSpPr>
          <p:nvPr>
            <p:ph idx="1"/>
          </p:nvPr>
        </p:nvSpPr>
        <p:spPr>
          <a:xfrm>
            <a:off x="492125" y="1237785"/>
            <a:ext cx="8859265" cy="4595203"/>
          </a:xfrm>
        </p:spPr>
        <p:txBody>
          <a:bodyPr/>
          <a:lstStyle/>
          <a:p>
            <a:pPr>
              <a:spcBef>
                <a:spcPts val="1200"/>
              </a:spcBef>
            </a:pPr>
            <a:r>
              <a:rPr lang="en-US" dirty="0">
                <a:latin typeface="Lato" panose="020F0502020204030203" pitchFamily="34" charset="0"/>
              </a:rPr>
              <a:t>As information is being transmitted through the air other people could </a:t>
            </a:r>
            <a:r>
              <a:rPr lang="en-US" b="1" dirty="0">
                <a:solidFill>
                  <a:srgbClr val="002B49"/>
                </a:solidFill>
                <a:latin typeface="Lato" panose="020F0502020204030203" pitchFamily="34" charset="0"/>
              </a:rPr>
              <a:t>intercept </a:t>
            </a:r>
            <a:r>
              <a:rPr lang="en-US" dirty="0">
                <a:latin typeface="Lato" panose="020F0502020204030203" pitchFamily="34" charset="0"/>
              </a:rPr>
              <a:t>it</a:t>
            </a:r>
          </a:p>
          <a:p>
            <a:pPr>
              <a:spcBef>
                <a:spcPts val="1200"/>
              </a:spcBef>
            </a:pPr>
            <a:r>
              <a:rPr lang="en-US" dirty="0">
                <a:latin typeface="Lato" panose="020F0502020204030203" pitchFamily="34" charset="0"/>
              </a:rPr>
              <a:t>It is important that this information is kept secure so that if someone were to intercept it they wouldn’t be able to understand it</a:t>
            </a:r>
          </a:p>
          <a:p>
            <a:pPr>
              <a:spcBef>
                <a:spcPts val="1200"/>
              </a:spcBef>
            </a:pPr>
            <a:r>
              <a:rPr lang="en-GB" dirty="0">
                <a:latin typeface="Lato" panose="020F0502020204030203" pitchFamily="34" charset="0"/>
              </a:rPr>
              <a:t>To make sure the information is hidden this data is scrambled</a:t>
            </a:r>
            <a:endParaRPr lang="en-US" dirty="0">
              <a:latin typeface="Lato" panose="020F0502020204030203" pitchFamily="34" charset="0"/>
            </a:endParaRPr>
          </a:p>
        </p:txBody>
      </p:sp>
      <p:pic>
        <p:nvPicPr>
          <p:cNvPr id="5" name="Picture 4" descr="Departamento de Justicia revelará datos que extraen de ...">
            <a:extLst>
              <a:ext uri="{FF2B5EF4-FFF2-40B4-BE49-F238E27FC236}">
                <a16:creationId xmlns:a16="http://schemas.microsoft.com/office/drawing/2014/main" id="{32829ABF-9416-5D4D-87BF-4C92A214ECE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543739" y="1346513"/>
            <a:ext cx="2006600" cy="1498600"/>
          </a:xfrm>
          <a:prstGeom prst="rect">
            <a:avLst/>
          </a:prstGeom>
        </p:spPr>
      </p:pic>
      <p:sp>
        <p:nvSpPr>
          <p:cNvPr id="6" name="TextBox 5">
            <a:extLst>
              <a:ext uri="{FF2B5EF4-FFF2-40B4-BE49-F238E27FC236}">
                <a16:creationId xmlns:a16="http://schemas.microsoft.com/office/drawing/2014/main" id="{6EE499A2-C8E0-6749-AEEF-621CFB6FF3D0}"/>
              </a:ext>
            </a:extLst>
          </p:cNvPr>
          <p:cNvSpPr txBox="1"/>
          <p:nvPr/>
        </p:nvSpPr>
        <p:spPr>
          <a:xfrm>
            <a:off x="9543739" y="2952602"/>
            <a:ext cx="2006600" cy="276999"/>
          </a:xfrm>
          <a:prstGeom prst="rect">
            <a:avLst/>
          </a:prstGeom>
          <a:noFill/>
        </p:spPr>
        <p:txBody>
          <a:bodyPr wrap="square" lIns="0" tIns="0" rIns="0" bIns="0" rtlCol="0">
            <a:spAutoFit/>
          </a:bodyPr>
          <a:lstStyle/>
          <a:p>
            <a:r>
              <a:rPr lang="en-US" sz="900" dirty="0">
                <a:hlinkClick r:id="rId4" tooltip="http://www.bb-pr.net/departamento-de-justicia-revelara-datos-que-extraen-de-celulares/"/>
              </a:rPr>
              <a:t>This Photo</a:t>
            </a:r>
            <a:r>
              <a:rPr lang="en-US" sz="900" dirty="0"/>
              <a:t> by Unknown Author is licensed under </a:t>
            </a:r>
            <a:r>
              <a:rPr lang="en-US" sz="900" dirty="0">
                <a:hlinkClick r:id="rId5" tooltip="https://creativecommons.org/licenses/by-sa/3.0/"/>
              </a:rPr>
              <a:t>CC BY-SA</a:t>
            </a:r>
            <a:endParaRPr lang="en-US" sz="900" dirty="0"/>
          </a:p>
        </p:txBody>
      </p:sp>
    </p:spTree>
    <p:extLst>
      <p:ext uri="{BB962C8B-B14F-4D97-AF65-F5344CB8AC3E}">
        <p14:creationId xmlns:p14="http://schemas.microsoft.com/office/powerpoint/2010/main" val="3800575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45CD4-45F2-5B4A-BA82-9293E706F295}"/>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Encryption</a:t>
            </a:r>
          </a:p>
        </p:txBody>
      </p:sp>
      <p:sp>
        <p:nvSpPr>
          <p:cNvPr id="3" name="Content Placeholder 2">
            <a:extLst>
              <a:ext uri="{FF2B5EF4-FFF2-40B4-BE49-F238E27FC236}">
                <a16:creationId xmlns:a16="http://schemas.microsoft.com/office/drawing/2014/main" id="{56EB3287-BAD9-C34C-A175-60FAD9C11AC8}"/>
              </a:ext>
            </a:extLst>
          </p:cNvPr>
          <p:cNvSpPr>
            <a:spLocks noGrp="1"/>
          </p:cNvSpPr>
          <p:nvPr>
            <p:ph idx="1"/>
          </p:nvPr>
        </p:nvSpPr>
        <p:spPr>
          <a:xfrm>
            <a:off x="492125" y="1237785"/>
            <a:ext cx="7756329" cy="4595203"/>
          </a:xfrm>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 process of scrambling data is known as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encryption</a:t>
            </a:r>
            <a:endParaRPr lang="en-US" dirty="0">
              <a:latin typeface="Lato" panose="020F0502020204030203" pitchFamily="34" charset="0"/>
              <a:ea typeface="Lato" panose="020F0502020204030203" pitchFamily="34" charset="0"/>
              <a:cs typeface="Lato" panose="020F0502020204030203" pitchFamily="34" charset="0"/>
            </a:endParaRP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To encrypt data we apply a special algorithm called a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cipher</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 cipher is applied to the plain message so that it is scrambled</a:t>
            </a:r>
          </a:p>
          <a:p>
            <a:pPr marL="0" indent="0">
              <a:buNone/>
            </a:pPr>
            <a:endParaRPr lang="en-US" dirty="0">
              <a:latin typeface="Lato" panose="020F0502020204030203" pitchFamily="34" charset="0"/>
              <a:ea typeface="Lato" panose="020F0502020204030203" pitchFamily="34" charset="0"/>
              <a:cs typeface="Lato" panose="020F0502020204030203" pitchFamily="34" charset="0"/>
            </a:endParaRPr>
          </a:p>
        </p:txBody>
      </p:sp>
      <p:pic>
        <p:nvPicPr>
          <p:cNvPr id="5" name="Picture 4" descr="How Do I Encrypt Email? - Ask Leo!">
            <a:extLst>
              <a:ext uri="{FF2B5EF4-FFF2-40B4-BE49-F238E27FC236}">
                <a16:creationId xmlns:a16="http://schemas.microsoft.com/office/drawing/2014/main" id="{31AFD2CF-E924-4D42-B5D5-E901272F8D0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466667" y="1312392"/>
            <a:ext cx="3069167" cy="1616428"/>
          </a:xfrm>
          <a:prstGeom prst="rect">
            <a:avLst/>
          </a:prstGeom>
        </p:spPr>
      </p:pic>
      <p:sp>
        <p:nvSpPr>
          <p:cNvPr id="6" name="TextBox 5">
            <a:extLst>
              <a:ext uri="{FF2B5EF4-FFF2-40B4-BE49-F238E27FC236}">
                <a16:creationId xmlns:a16="http://schemas.microsoft.com/office/drawing/2014/main" id="{AAE8EEEA-4B8D-9546-825E-9FFEB8B8C307}"/>
              </a:ext>
            </a:extLst>
          </p:cNvPr>
          <p:cNvSpPr txBox="1"/>
          <p:nvPr/>
        </p:nvSpPr>
        <p:spPr>
          <a:xfrm>
            <a:off x="8466667" y="3058794"/>
            <a:ext cx="3069167" cy="138499"/>
          </a:xfrm>
          <a:prstGeom prst="rect">
            <a:avLst/>
          </a:prstGeom>
          <a:noFill/>
        </p:spPr>
        <p:txBody>
          <a:bodyPr wrap="square" lIns="0" tIns="0" rIns="0" bIns="0" rtlCol="0">
            <a:spAutoFit/>
          </a:bodyPr>
          <a:lstStyle/>
          <a:p>
            <a:r>
              <a:rPr lang="en-US" sz="900" dirty="0">
                <a:hlinkClick r:id="rId3" tooltip="https://askleo.com/how-do-i-encrypt-email/?replytocom%3D448194"/>
              </a:rPr>
              <a:t>This Photo</a:t>
            </a:r>
            <a:r>
              <a:rPr lang="en-US" sz="900" dirty="0"/>
              <a:t> by Unknown Author is licensed under </a:t>
            </a:r>
            <a:r>
              <a:rPr lang="en-US" sz="900" dirty="0">
                <a:hlinkClick r:id="rId4" tooltip="https://creativecommons.org/licenses/by-nc-nd/3.0/"/>
              </a:rPr>
              <a:t>CC BY-NC-ND</a:t>
            </a:r>
            <a:endParaRPr lang="en-US" sz="900" dirty="0"/>
          </a:p>
        </p:txBody>
      </p:sp>
    </p:spTree>
    <p:extLst>
      <p:ext uri="{BB962C8B-B14F-4D97-AF65-F5344CB8AC3E}">
        <p14:creationId xmlns:p14="http://schemas.microsoft.com/office/powerpoint/2010/main" val="4170685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F6EAE-1D5B-0A40-AADC-4564D3742D44}"/>
              </a:ext>
            </a:extLst>
          </p:cNvPr>
          <p:cNvSpPr>
            <a:spLocks noGrp="1"/>
          </p:cNvSpPr>
          <p:nvPr>
            <p:ph type="title"/>
          </p:nvPr>
        </p:nvSpPr>
        <p:spPr/>
        <p:txBody>
          <a:bodyPr/>
          <a:lstStyle/>
          <a:p>
            <a:r>
              <a:rPr lang="en-US" dirty="0"/>
              <a:t>Caesar Cipher</a:t>
            </a:r>
          </a:p>
        </p:txBody>
      </p:sp>
      <p:sp>
        <p:nvSpPr>
          <p:cNvPr id="3" name="Content Placeholder 2">
            <a:extLst>
              <a:ext uri="{FF2B5EF4-FFF2-40B4-BE49-F238E27FC236}">
                <a16:creationId xmlns:a16="http://schemas.microsoft.com/office/drawing/2014/main" id="{84A8BA35-C0E9-CB43-B445-BA1E724FD2D0}"/>
              </a:ext>
            </a:extLst>
          </p:cNvPr>
          <p:cNvSpPr>
            <a:spLocks noGrp="1"/>
          </p:cNvSpPr>
          <p:nvPr>
            <p:ph idx="1"/>
          </p:nvPr>
        </p:nvSpPr>
        <p:spPr>
          <a:xfrm>
            <a:off x="492126" y="1237785"/>
            <a:ext cx="6577978" cy="4595203"/>
          </a:xfrm>
        </p:spPr>
        <p:txBody>
          <a:bodyPr/>
          <a:lstStyle/>
          <a:p>
            <a:pPr>
              <a:spcBef>
                <a:spcPts val="1200"/>
              </a:spcBef>
            </a:pPr>
            <a:r>
              <a:rPr lang="en-US" dirty="0"/>
              <a:t>One of the oldest encryption ciphers is called the ‘Caesar Cipher’. Julius Caesar used the cipher when sending messages</a:t>
            </a:r>
          </a:p>
          <a:p>
            <a:pPr>
              <a:spcBef>
                <a:spcPts val="1200"/>
              </a:spcBef>
            </a:pPr>
            <a:r>
              <a:rPr lang="en-US" dirty="0"/>
              <a:t>The cipher shifts each letter in the message by a specific number of characters to encrypt it.</a:t>
            </a:r>
          </a:p>
          <a:p>
            <a:pPr>
              <a:spcBef>
                <a:spcPts val="1200"/>
              </a:spcBef>
            </a:pPr>
            <a:r>
              <a:rPr lang="en-GB" dirty="0"/>
              <a:t>If the shift was +3 the word ‘cat’ would be encrypted to ‘</a:t>
            </a:r>
            <a:r>
              <a:rPr lang="en-GB" dirty="0" err="1"/>
              <a:t>fdw</a:t>
            </a:r>
            <a:r>
              <a:rPr lang="en-GB" dirty="0"/>
              <a:t>’.</a:t>
            </a:r>
          </a:p>
          <a:p>
            <a:pPr>
              <a:spcBef>
                <a:spcPts val="1200"/>
              </a:spcBef>
            </a:pPr>
            <a:r>
              <a:rPr lang="en-GB" dirty="0"/>
              <a:t>Try to work through the Cipher Worksheet to see if you can crack the secret message and also come up with some of your own</a:t>
            </a:r>
            <a:endParaRPr lang="en-US" dirty="0"/>
          </a:p>
        </p:txBody>
      </p:sp>
      <p:pic>
        <p:nvPicPr>
          <p:cNvPr id="5" name="Picture 4" descr="ROT13 - Wikipedia">
            <a:extLst>
              <a:ext uri="{FF2B5EF4-FFF2-40B4-BE49-F238E27FC236}">
                <a16:creationId xmlns:a16="http://schemas.microsoft.com/office/drawing/2014/main" id="{7762D476-1A73-E741-88C7-5A159283132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07315" y="1237785"/>
            <a:ext cx="4633642" cy="2683651"/>
          </a:xfrm>
          <a:prstGeom prst="rect">
            <a:avLst/>
          </a:prstGeom>
        </p:spPr>
      </p:pic>
      <p:sp>
        <p:nvSpPr>
          <p:cNvPr id="6" name="TextBox 5">
            <a:extLst>
              <a:ext uri="{FF2B5EF4-FFF2-40B4-BE49-F238E27FC236}">
                <a16:creationId xmlns:a16="http://schemas.microsoft.com/office/drawing/2014/main" id="{719B56CC-A827-6340-903A-D4F7E9B61B2F}"/>
              </a:ext>
            </a:extLst>
          </p:cNvPr>
          <p:cNvSpPr txBox="1"/>
          <p:nvPr/>
        </p:nvSpPr>
        <p:spPr>
          <a:xfrm>
            <a:off x="5689600" y="6655506"/>
            <a:ext cx="4633642" cy="138499"/>
          </a:xfrm>
          <a:prstGeom prst="rect">
            <a:avLst/>
          </a:prstGeom>
          <a:noFill/>
        </p:spPr>
        <p:txBody>
          <a:bodyPr wrap="square" lIns="0" tIns="0" rIns="0" bIns="0" rtlCol="0">
            <a:spAutoFit/>
          </a:bodyPr>
          <a:lstStyle/>
          <a:p>
            <a:r>
              <a:rPr lang="en-US" sz="900">
                <a:hlinkClick r:id="rId4" tooltip="https://en.wikipedia.org/wiki/ROT13"/>
              </a:rPr>
              <a:t>This Photo</a:t>
            </a:r>
            <a:r>
              <a:rPr lang="en-US" sz="900"/>
              <a:t> by Unknown Author is licensed under </a:t>
            </a:r>
            <a:r>
              <a:rPr lang="en-US" sz="900">
                <a:hlinkClick r:id="rId5" tooltip="https://creativecommons.org/licenses/by-sa/3.0/"/>
              </a:rPr>
              <a:t>CC BY-SA</a:t>
            </a:r>
            <a:endParaRPr lang="en-US" sz="900"/>
          </a:p>
        </p:txBody>
      </p:sp>
    </p:spTree>
    <p:extLst>
      <p:ext uri="{BB962C8B-B14F-4D97-AF65-F5344CB8AC3E}">
        <p14:creationId xmlns:p14="http://schemas.microsoft.com/office/powerpoint/2010/main" val="4065621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DB8D7-6D1A-8445-B408-A29049E04C5C}"/>
              </a:ext>
            </a:extLst>
          </p:cNvPr>
          <p:cNvSpPr>
            <a:spLocks noGrp="1"/>
          </p:cNvSpPr>
          <p:nvPr>
            <p:ph type="title"/>
          </p:nvPr>
        </p:nvSpPr>
        <p:spPr/>
        <p:txBody>
          <a:bodyPr/>
          <a:lstStyle/>
          <a:p>
            <a:r>
              <a:rPr lang="en-US" dirty="0"/>
              <a:t>The </a:t>
            </a:r>
            <a:r>
              <a:rPr lang="en-US" dirty="0" err="1"/>
              <a:t>micro:bit</a:t>
            </a:r>
            <a:r>
              <a:rPr lang="en-US" dirty="0"/>
              <a:t> and Channels</a:t>
            </a:r>
          </a:p>
        </p:txBody>
      </p:sp>
      <p:sp>
        <p:nvSpPr>
          <p:cNvPr id="3" name="Content Placeholder 2">
            <a:extLst>
              <a:ext uri="{FF2B5EF4-FFF2-40B4-BE49-F238E27FC236}">
                <a16:creationId xmlns:a16="http://schemas.microsoft.com/office/drawing/2014/main" id="{A66A2163-711E-9C44-B8B8-695626444FBF}"/>
              </a:ext>
            </a:extLst>
          </p:cNvPr>
          <p:cNvSpPr>
            <a:spLocks noGrp="1"/>
          </p:cNvSpPr>
          <p:nvPr>
            <p:ph idx="1"/>
          </p:nvPr>
        </p:nvSpPr>
        <p:spPr>
          <a:xfrm>
            <a:off x="492125" y="1011538"/>
            <a:ext cx="7807813" cy="2561222"/>
          </a:xfrm>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 </a:t>
            </a:r>
            <a:r>
              <a:rPr lang="en-US" dirty="0" err="1">
                <a:latin typeface="Lato" panose="020F0502020204030203" pitchFamily="34" charset="0"/>
                <a:ea typeface="Lato" panose="020F0502020204030203" pitchFamily="34" charset="0"/>
                <a:cs typeface="Lato" panose="020F0502020204030203" pitchFamily="34" charset="0"/>
              </a:rPr>
              <a:t>micro:bit</a:t>
            </a:r>
            <a:r>
              <a:rPr lang="en-US" dirty="0">
                <a:latin typeface="Lato" panose="020F0502020204030203" pitchFamily="34" charset="0"/>
                <a:ea typeface="Lato" panose="020F0502020204030203" pitchFamily="34" charset="0"/>
                <a:cs typeface="Lato" panose="020F0502020204030203" pitchFamily="34" charset="0"/>
              </a:rPr>
              <a:t> is able to communicate with another </a:t>
            </a:r>
            <a:r>
              <a:rPr lang="en-US" dirty="0" err="1">
                <a:latin typeface="Lato" panose="020F0502020204030203" pitchFamily="34" charset="0"/>
                <a:ea typeface="Lato" panose="020F0502020204030203" pitchFamily="34" charset="0"/>
                <a:cs typeface="Lato" panose="020F0502020204030203" pitchFamily="34" charset="0"/>
              </a:rPr>
              <a:t>micro:bit</a:t>
            </a:r>
            <a:r>
              <a:rPr lang="en-US" dirty="0">
                <a:latin typeface="Lato" panose="020F0502020204030203" pitchFamily="34" charset="0"/>
                <a:ea typeface="Lato" panose="020F0502020204030203" pitchFamily="34" charset="0"/>
                <a:cs typeface="Lato" panose="020F0502020204030203" pitchFamily="34" charset="0"/>
              </a:rPr>
              <a:t> using </a:t>
            </a:r>
            <a:r>
              <a:rPr lang="en-US" b="1" i="1" dirty="0">
                <a:latin typeface="Lato" panose="020F0502020204030203" pitchFamily="34" charset="0"/>
                <a:ea typeface="Lato" panose="020F0502020204030203" pitchFamily="34" charset="0"/>
                <a:cs typeface="Lato" panose="020F0502020204030203" pitchFamily="34" charset="0"/>
              </a:rPr>
              <a:t>Radio</a:t>
            </a:r>
            <a:r>
              <a:rPr lang="en-US" dirty="0">
                <a:latin typeface="Lato" panose="020F0502020204030203" pitchFamily="34" charset="0"/>
                <a:ea typeface="Lato" panose="020F0502020204030203" pitchFamily="34" charset="0"/>
                <a:cs typeface="Lato" panose="020F0502020204030203" pitchFamily="34" charset="0"/>
              </a:rPr>
              <a:t> blocks in </a:t>
            </a:r>
            <a:r>
              <a:rPr lang="en-US" dirty="0" err="1">
                <a:latin typeface="Lato" panose="020F0502020204030203" pitchFamily="34" charset="0"/>
                <a:ea typeface="Lato" panose="020F0502020204030203" pitchFamily="34" charset="0"/>
                <a:cs typeface="Lato" panose="020F0502020204030203" pitchFamily="34" charset="0"/>
              </a:rPr>
              <a:t>Makeode</a:t>
            </a:r>
            <a:r>
              <a:rPr lang="en-US" dirty="0">
                <a:latin typeface="Lato" panose="020F0502020204030203" pitchFamily="34" charset="0"/>
                <a:ea typeface="Lato" panose="020F0502020204030203" pitchFamily="34" charset="0"/>
                <a:cs typeface="Lato" panose="020F0502020204030203" pitchFamily="34" charset="0"/>
              </a:rPr>
              <a:t>:</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If the two devices are going to communicate they must use the same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channel</a:t>
            </a:r>
            <a:endParaRPr lang="en-US" dirty="0">
              <a:latin typeface="Lato" panose="020F0502020204030203" pitchFamily="34" charset="0"/>
              <a:ea typeface="Lato" panose="020F0502020204030203" pitchFamily="34" charset="0"/>
              <a:cs typeface="Lato" panose="020F0502020204030203" pitchFamily="34" charset="0"/>
            </a:endParaRP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Different channels can be used to communicate wirelessly with different devices</a:t>
            </a:r>
          </a:p>
        </p:txBody>
      </p:sp>
      <p:pic>
        <p:nvPicPr>
          <p:cNvPr id="5" name="Picture 4"/>
          <p:cNvPicPr>
            <a:picLocks noChangeAspect="1"/>
          </p:cNvPicPr>
          <p:nvPr/>
        </p:nvPicPr>
        <p:blipFill rotWithShape="1">
          <a:blip r:embed="rId3"/>
          <a:srcRect b="52646"/>
          <a:stretch/>
        </p:blipFill>
        <p:spPr>
          <a:xfrm>
            <a:off x="8573233" y="1011537"/>
            <a:ext cx="3126642" cy="1794045"/>
          </a:xfrm>
          <a:prstGeom prst="rect">
            <a:avLst/>
          </a:prstGeom>
        </p:spPr>
      </p:pic>
      <p:sp>
        <p:nvSpPr>
          <p:cNvPr id="4" name="Rectangle 3">
            <a:extLst>
              <a:ext uri="{FF2B5EF4-FFF2-40B4-BE49-F238E27FC236}">
                <a16:creationId xmlns:a16="http://schemas.microsoft.com/office/drawing/2014/main" id="{D2D272F7-44C0-4CE6-9351-46F9B3F49ACA}"/>
              </a:ext>
            </a:extLst>
          </p:cNvPr>
          <p:cNvSpPr/>
          <p:nvPr/>
        </p:nvSpPr>
        <p:spPr>
          <a:xfrm>
            <a:off x="408494" y="3610468"/>
            <a:ext cx="10705707" cy="2000548"/>
          </a:xfrm>
          <a:prstGeom prst="rect">
            <a:avLst/>
          </a:prstGeom>
        </p:spPr>
        <p:txBody>
          <a:bodyPr wrap="square">
            <a:spAutoFit/>
          </a:bodyPr>
          <a:lstStyle/>
          <a:p>
            <a:pPr marL="342900" indent="-342900">
              <a:spcBef>
                <a:spcPts val="1200"/>
              </a:spcBef>
              <a:spcAft>
                <a:spcPts val="0"/>
              </a:spcAft>
              <a:buClr>
                <a:schemeClr val="accent1"/>
              </a:buClr>
              <a:buFont typeface="Arial" charset="0"/>
              <a:buChar char="•"/>
            </a:pPr>
            <a:r>
              <a:rPr lang="en-US" sz="2400" dirty="0">
                <a:solidFill>
                  <a:srgbClr val="383838"/>
                </a:solidFill>
                <a:latin typeface="Lato" panose="020F0502020204030203" pitchFamily="34" charset="0"/>
              </a:rPr>
              <a:t>We set the radio channel to the desired channel using radio set group, in this example ‘1’</a:t>
            </a:r>
          </a:p>
          <a:p>
            <a:pPr marL="342900" indent="-342900">
              <a:spcBef>
                <a:spcPts val="1200"/>
              </a:spcBef>
              <a:spcAft>
                <a:spcPts val="0"/>
              </a:spcAft>
              <a:buClr>
                <a:schemeClr val="accent1"/>
              </a:buClr>
              <a:buFont typeface="Arial" charset="0"/>
              <a:buChar char="•"/>
            </a:pPr>
            <a:r>
              <a:rPr lang="en-US" sz="2400" dirty="0">
                <a:solidFill>
                  <a:srgbClr val="383838"/>
                </a:solidFill>
                <a:latin typeface="Lato" panose="020F0502020204030203" pitchFamily="34" charset="0"/>
              </a:rPr>
              <a:t>Remember to include the channel in a </a:t>
            </a:r>
            <a:r>
              <a:rPr lang="en-US" sz="2400" b="1" i="1" dirty="0">
                <a:solidFill>
                  <a:srgbClr val="383838"/>
                </a:solidFill>
                <a:latin typeface="Lato" panose="020F0502020204030203" pitchFamily="34" charset="0"/>
              </a:rPr>
              <a:t>forever </a:t>
            </a:r>
            <a:r>
              <a:rPr lang="en-US" sz="2400" dirty="0">
                <a:solidFill>
                  <a:srgbClr val="383838"/>
                </a:solidFill>
                <a:latin typeface="Lato" panose="020F0502020204030203" pitchFamily="34" charset="0"/>
              </a:rPr>
              <a:t>loop because we always want to use channel 1 in this program on both the sending and receiving </a:t>
            </a:r>
            <a:r>
              <a:rPr lang="en-US" sz="2400" dirty="0" err="1">
                <a:solidFill>
                  <a:srgbClr val="383838"/>
                </a:solidFill>
                <a:latin typeface="Lato" panose="020F0502020204030203" pitchFamily="34" charset="0"/>
              </a:rPr>
              <a:t>micro:bit</a:t>
            </a:r>
            <a:endParaRPr lang="en-US" sz="2400" dirty="0">
              <a:solidFill>
                <a:srgbClr val="383838"/>
              </a:solidFill>
              <a:latin typeface="Lato" panose="020F0502020204030203" pitchFamily="34" charset="0"/>
            </a:endParaRPr>
          </a:p>
          <a:p>
            <a:pPr marL="0" indent="0">
              <a:buNone/>
            </a:pP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944736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Sending and Receiving Data Between </a:t>
            </a:r>
            <a:r>
              <a:rPr lang="en-GB" dirty="0" err="1"/>
              <a:t>micro:bits</a:t>
            </a:r>
            <a:endParaRPr lang="en-GB" dirty="0"/>
          </a:p>
        </p:txBody>
      </p:sp>
      <p:sp>
        <p:nvSpPr>
          <p:cNvPr id="3" name="Content Placeholder 2"/>
          <p:cNvSpPr>
            <a:spLocks noGrp="1"/>
          </p:cNvSpPr>
          <p:nvPr>
            <p:ph idx="1"/>
          </p:nvPr>
        </p:nvSpPr>
        <p:spPr>
          <a:xfrm>
            <a:off x="492125" y="1237786"/>
            <a:ext cx="7435817" cy="1561976"/>
          </a:xfrm>
        </p:spPr>
        <p:txBody>
          <a:bodyPr/>
          <a:lstStyle/>
          <a:p>
            <a:pPr>
              <a:spcBef>
                <a:spcPts val="1200"/>
              </a:spcBef>
            </a:pPr>
            <a:r>
              <a:rPr lang="en-GB" dirty="0"/>
              <a:t>Sending:</a:t>
            </a:r>
          </a:p>
          <a:p>
            <a:pPr lvl="1">
              <a:spcBef>
                <a:spcPts val="1200"/>
              </a:spcBef>
            </a:pPr>
            <a:r>
              <a:rPr lang="en-GB" sz="2400" dirty="0"/>
              <a:t>Set the radio channel to 1</a:t>
            </a:r>
          </a:p>
          <a:p>
            <a:pPr lvl="1">
              <a:spcBef>
                <a:spcPts val="1200"/>
              </a:spcBef>
            </a:pPr>
            <a:r>
              <a:rPr lang="en-GB" sz="2400" dirty="0"/>
              <a:t>When the </a:t>
            </a:r>
            <a:r>
              <a:rPr lang="en-GB" sz="2400" dirty="0" err="1"/>
              <a:t>micro:bit</a:t>
            </a:r>
            <a:r>
              <a:rPr lang="en-GB" sz="2400" dirty="0"/>
              <a:t>  is shaken it will send number ‘2’ on channel 1</a:t>
            </a:r>
          </a:p>
          <a:p>
            <a:endParaRPr lang="en-GB" dirty="0"/>
          </a:p>
        </p:txBody>
      </p:sp>
      <p:pic>
        <p:nvPicPr>
          <p:cNvPr id="4" name="Picture 3"/>
          <p:cNvPicPr>
            <a:picLocks noChangeAspect="1"/>
          </p:cNvPicPr>
          <p:nvPr/>
        </p:nvPicPr>
        <p:blipFill>
          <a:blip r:embed="rId2"/>
          <a:stretch>
            <a:fillRect/>
          </a:stretch>
        </p:blipFill>
        <p:spPr>
          <a:xfrm>
            <a:off x="8185176" y="1296874"/>
            <a:ext cx="1511545" cy="1831557"/>
          </a:xfrm>
          <a:prstGeom prst="rect">
            <a:avLst/>
          </a:prstGeom>
        </p:spPr>
      </p:pic>
      <p:pic>
        <p:nvPicPr>
          <p:cNvPr id="5" name="Picture 4"/>
          <p:cNvPicPr>
            <a:picLocks noChangeAspect="1"/>
          </p:cNvPicPr>
          <p:nvPr/>
        </p:nvPicPr>
        <p:blipFill>
          <a:blip r:embed="rId3"/>
          <a:stretch>
            <a:fillRect/>
          </a:stretch>
        </p:blipFill>
        <p:spPr>
          <a:xfrm>
            <a:off x="8185176" y="3535386"/>
            <a:ext cx="2994231" cy="2523393"/>
          </a:xfrm>
          <a:prstGeom prst="rect">
            <a:avLst/>
          </a:prstGeom>
        </p:spPr>
      </p:pic>
      <p:sp>
        <p:nvSpPr>
          <p:cNvPr id="6" name="Rectangle 5">
            <a:extLst>
              <a:ext uri="{FF2B5EF4-FFF2-40B4-BE49-F238E27FC236}">
                <a16:creationId xmlns:a16="http://schemas.microsoft.com/office/drawing/2014/main" id="{F20E8E32-E954-4C16-9866-CAE0D0F5E283}"/>
              </a:ext>
            </a:extLst>
          </p:cNvPr>
          <p:cNvSpPr/>
          <p:nvPr/>
        </p:nvSpPr>
        <p:spPr>
          <a:xfrm>
            <a:off x="397930" y="3545147"/>
            <a:ext cx="7530012" cy="1877437"/>
          </a:xfrm>
          <a:prstGeom prst="rect">
            <a:avLst/>
          </a:prstGeom>
        </p:spPr>
        <p:txBody>
          <a:bodyPr wrap="square">
            <a:spAutoFit/>
          </a:bodyPr>
          <a:lstStyle/>
          <a:p>
            <a:pPr marL="342900" indent="-342900">
              <a:spcAft>
                <a:spcPts val="1200"/>
              </a:spcAft>
              <a:buClr>
                <a:srgbClr val="0070C0"/>
              </a:buClr>
              <a:buFont typeface="Arial" panose="020B0604020202020204" pitchFamily="34" charset="0"/>
              <a:buChar char="•"/>
            </a:pPr>
            <a:r>
              <a:rPr lang="en-GB" sz="2400" dirty="0">
                <a:solidFill>
                  <a:srgbClr val="383838"/>
                </a:solidFill>
                <a:latin typeface="+mn-lt"/>
                <a:ea typeface="ＭＳ Ｐゴシック" charset="0"/>
              </a:rPr>
              <a:t>Receiving</a:t>
            </a:r>
            <a:r>
              <a:rPr lang="en-GB" dirty="0"/>
              <a:t>: </a:t>
            </a:r>
          </a:p>
          <a:p>
            <a:pPr marL="800100" lvl="1" indent="-342900">
              <a:spcAft>
                <a:spcPts val="1200"/>
              </a:spcAft>
              <a:buClr>
                <a:srgbClr val="0070C0"/>
              </a:buClr>
              <a:buFont typeface="Arial" panose="020B0604020202020204" pitchFamily="34" charset="0"/>
              <a:buChar char="•"/>
            </a:pPr>
            <a:r>
              <a:rPr lang="en-GB" sz="2400" dirty="0">
                <a:solidFill>
                  <a:srgbClr val="383838"/>
                </a:solidFill>
                <a:latin typeface="+mn-lt"/>
                <a:ea typeface="ＭＳ Ｐゴシック" charset="0"/>
              </a:rPr>
              <a:t>Set the radio channel to 1</a:t>
            </a:r>
          </a:p>
          <a:p>
            <a:pPr marL="800100" lvl="1" indent="-342900">
              <a:spcAft>
                <a:spcPts val="1200"/>
              </a:spcAft>
              <a:buClr>
                <a:srgbClr val="0070C0"/>
              </a:buClr>
              <a:buFont typeface="Arial" panose="020B0604020202020204" pitchFamily="34" charset="0"/>
              <a:buChar char="•"/>
            </a:pPr>
            <a:r>
              <a:rPr lang="en-GB" sz="2400" dirty="0">
                <a:solidFill>
                  <a:srgbClr val="383838"/>
                </a:solidFill>
                <a:latin typeface="+mn-lt"/>
                <a:ea typeface="ＭＳ Ｐゴシック" charset="0"/>
              </a:rPr>
              <a:t>If it receives the number ‘2’ on channel 1 it will print on screen ‘Number 2 has been received’</a:t>
            </a:r>
          </a:p>
        </p:txBody>
      </p:sp>
    </p:spTree>
    <p:extLst>
      <p:ext uri="{BB962C8B-B14F-4D97-AF65-F5344CB8AC3E}">
        <p14:creationId xmlns:p14="http://schemas.microsoft.com/office/powerpoint/2010/main" val="583946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713753"/>
      </p:ext>
    </p:extLst>
  </p:cSld>
  <p:clrMapOvr>
    <a:masterClrMapping/>
  </p:clrMapOvr>
</p:sld>
</file>

<file path=ppt/theme/theme1.xml><?xml version="1.0" encoding="utf-8"?>
<a:theme xmlns:a="http://schemas.openxmlformats.org/drawingml/2006/main" name="1_Arm_PPT_Public">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Slide deck template" id="{EBD0F82C-B29A-419D-9CAF-EE093087092D}" vid="{2C60A0D2-D733-4FD8-9890-1E1CFEC48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mso-contentType ?>
<customXsn xmlns="http://schemas.microsoft.com/office/2006/metadata/customXsn">
  <xsnLocation/>
  <cached>True</cached>
  <openByDefault>True</openByDefault>
  <xsnScope/>
</customXsn>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schemas.microsoft.com/sharepoint/v3/fields"/>
    <ds:schemaRef ds:uri="http://schemas.openxmlformats.org/package/2006/metadata/core-properties"/>
    <ds:schemaRef ds:uri="http://purl.org/dc/terms/"/>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elements/1.1/"/>
    <ds:schemaRef ds:uri="c0950e01-db07-4e41-9c32-b7a8e9fccc9b"/>
    <ds:schemaRef ds:uri="http://www.w3.org/XML/1998/namespace"/>
  </ds:schemaRefs>
</ds:datastoreItem>
</file>

<file path=customXml/itemProps4.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5.xml><?xml version="1.0" encoding="utf-8"?>
<ds:datastoreItem xmlns:ds="http://schemas.openxmlformats.org/officeDocument/2006/customXml" ds:itemID="{1E7F2E56-8924-419D-99E9-79DB71144EB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Arm_PPT_2017_confidential_restricted</Template>
  <TotalTime>0</TotalTime>
  <Words>597</Words>
  <Application>Microsoft Office PowerPoint</Application>
  <PresentationFormat>Widescreen</PresentationFormat>
  <Paragraphs>46</Paragraphs>
  <Slides>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Lato</vt:lpstr>
      <vt:lpstr>Wingdings</vt:lpstr>
      <vt:lpstr>1_Arm_PPT_Public</vt:lpstr>
      <vt:lpstr>Radio Communication and Ciphers</vt:lpstr>
      <vt:lpstr>Radio Communication</vt:lpstr>
      <vt:lpstr>Security</vt:lpstr>
      <vt:lpstr>Encryption</vt:lpstr>
      <vt:lpstr>Caesar Cipher</vt:lpstr>
      <vt:lpstr>The micro:bit and Channels</vt:lpstr>
      <vt:lpstr>Sending and Receiving Data Between micro:bits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ideas for Streetlight</dc:title>
  <dc:subject/>
  <dc:creator/>
  <cp:keywords/>
  <dc:description/>
  <cp:lastModifiedBy/>
  <cp:revision>1</cp:revision>
  <dcterms:created xsi:type="dcterms:W3CDTF">2017-09-19T22:21:35Z</dcterms:created>
  <dcterms:modified xsi:type="dcterms:W3CDTF">2021-04-13T08:21:48Z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